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74" r:id="rId3"/>
    <p:sldId id="275" r:id="rId4"/>
    <p:sldId id="276" r:id="rId5"/>
    <p:sldId id="277" r:id="rId6"/>
    <p:sldId id="278" r:id="rId7"/>
    <p:sldId id="279" r:id="rId8"/>
    <p:sldId id="289" r:id="rId9"/>
    <p:sldId id="290" r:id="rId10"/>
    <p:sldId id="282" r:id="rId11"/>
    <p:sldId id="283" r:id="rId12"/>
    <p:sldId id="284" r:id="rId13"/>
    <p:sldId id="287" r:id="rId14"/>
    <p:sldId id="288" r:id="rId15"/>
    <p:sldId id="286" r:id="rId16"/>
    <p:sldId id="293" r:id="rId17"/>
    <p:sldId id="280" r:id="rId18"/>
    <p:sldId id="285"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248442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136460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0670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399830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016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114800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177901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163482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5424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B43C2A-7342-4D0A-A9A4-BF39754AB1EE}"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273195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B43C2A-7342-4D0A-A9A4-BF39754AB1EE}"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194466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43C2A-7342-4D0A-A9A4-BF39754AB1EE}"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160560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43C2A-7342-4D0A-A9A4-BF39754AB1EE}"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48040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43C2A-7342-4D0A-A9A4-BF39754AB1EE}"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326671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B43C2A-7342-4D0A-A9A4-BF39754AB1EE}"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274552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B43C2A-7342-4D0A-A9A4-BF39754AB1EE}"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37BBE-DA15-4A64-B1A3-6AE64A9F83A5}" type="slidenum">
              <a:rPr lang="en-US" smtClean="0"/>
              <a:t>‹#›</a:t>
            </a:fld>
            <a:endParaRPr lang="en-US"/>
          </a:p>
        </p:txBody>
      </p:sp>
    </p:spTree>
    <p:extLst>
      <p:ext uri="{BB962C8B-B14F-4D97-AF65-F5344CB8AC3E}">
        <p14:creationId xmlns:p14="http://schemas.microsoft.com/office/powerpoint/2010/main" val="302734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B43C2A-7342-4D0A-A9A4-BF39754AB1EE}" type="datetimeFigureOut">
              <a:rPr lang="en-US" smtClean="0"/>
              <a:t>10/22/2018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F37BBE-DA15-4A64-B1A3-6AE64A9F83A5}" type="slidenum">
              <a:rPr lang="en-US" smtClean="0"/>
              <a:t>‹#›</a:t>
            </a:fld>
            <a:endParaRPr lang="en-US"/>
          </a:p>
        </p:txBody>
      </p:sp>
    </p:spTree>
    <p:extLst>
      <p:ext uri="{BB962C8B-B14F-4D97-AF65-F5344CB8AC3E}">
        <p14:creationId xmlns:p14="http://schemas.microsoft.com/office/powerpoint/2010/main" val="13666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nsumer.ftc.gov/features/scam-aler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et.com/" TargetMode="External"/><Relationship Id="rId2" Type="http://schemas.openxmlformats.org/officeDocument/2006/relationships/hyperlink" Target="http://download.cnet.com/Avast-Free-Antivirus/3000-2239_4-10019223.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quifax.com/personal/credit-report-serv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ransunion.com/credit-hel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0FE8-BE3A-4A3F-837C-1E4E8493E160}"/>
              </a:ext>
            </a:extLst>
          </p:cNvPr>
          <p:cNvSpPr>
            <a:spLocks noGrp="1"/>
          </p:cNvSpPr>
          <p:nvPr>
            <p:ph type="ctrTitle"/>
          </p:nvPr>
        </p:nvSpPr>
        <p:spPr/>
        <p:txBody>
          <a:bodyPr/>
          <a:lstStyle/>
          <a:p>
            <a:r>
              <a:rPr lang="en-US" dirty="0"/>
              <a:t>Protecting Your Personal Information</a:t>
            </a:r>
          </a:p>
        </p:txBody>
      </p:sp>
      <p:sp>
        <p:nvSpPr>
          <p:cNvPr id="3" name="Subtitle 2">
            <a:extLst>
              <a:ext uri="{FF2B5EF4-FFF2-40B4-BE49-F238E27FC236}">
                <a16:creationId xmlns:a16="http://schemas.microsoft.com/office/drawing/2014/main" id="{C37D45C3-7845-4FF5-A045-094006EA8C5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210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E65F-3977-4105-805D-C9891750322D}"/>
              </a:ext>
            </a:extLst>
          </p:cNvPr>
          <p:cNvSpPr>
            <a:spLocks noGrp="1"/>
          </p:cNvSpPr>
          <p:nvPr>
            <p:ph type="title"/>
          </p:nvPr>
        </p:nvSpPr>
        <p:spPr/>
        <p:txBody>
          <a:bodyPr/>
          <a:lstStyle/>
          <a:p>
            <a:r>
              <a:rPr lang="en-US" dirty="0"/>
              <a:t>At the gas station</a:t>
            </a:r>
          </a:p>
        </p:txBody>
      </p:sp>
      <p:sp>
        <p:nvSpPr>
          <p:cNvPr id="3" name="Content Placeholder 2">
            <a:extLst>
              <a:ext uri="{FF2B5EF4-FFF2-40B4-BE49-F238E27FC236}">
                <a16:creationId xmlns:a16="http://schemas.microsoft.com/office/drawing/2014/main" id="{D49CAA04-BCF2-4F40-8810-787597500C8D}"/>
              </a:ext>
            </a:extLst>
          </p:cNvPr>
          <p:cNvSpPr>
            <a:spLocks noGrp="1"/>
          </p:cNvSpPr>
          <p:nvPr>
            <p:ph idx="1"/>
          </p:nvPr>
        </p:nvSpPr>
        <p:spPr>
          <a:xfrm>
            <a:off x="677334" y="1625601"/>
            <a:ext cx="8596668" cy="4415762"/>
          </a:xfrm>
        </p:spPr>
        <p:txBody>
          <a:bodyPr>
            <a:normAutofit/>
          </a:bodyPr>
          <a:lstStyle/>
          <a:p>
            <a:r>
              <a:rPr lang="en-US" sz="2400" dirty="0">
                <a:solidFill>
                  <a:srgbClr val="002060"/>
                </a:solidFill>
              </a:rPr>
              <a:t>Thieves may put skimmers on the terminals.</a:t>
            </a:r>
          </a:p>
          <a:p>
            <a:r>
              <a:rPr lang="en-US" sz="2400" dirty="0">
                <a:solidFill>
                  <a:srgbClr val="002060"/>
                </a:solidFill>
              </a:rPr>
              <a:t>Become familiar with what the entry port for your card looks like at the gas stations you frequent. This will help you spot something unusual looking.</a:t>
            </a:r>
          </a:p>
          <a:p>
            <a:r>
              <a:rPr lang="en-US" sz="2400" dirty="0">
                <a:solidFill>
                  <a:srgbClr val="002060"/>
                </a:solidFill>
              </a:rPr>
              <a:t>Avoid areas that are low light or areas where staff may not have a clear view.</a:t>
            </a:r>
          </a:p>
          <a:p>
            <a:r>
              <a:rPr lang="en-US" sz="2400" dirty="0">
                <a:solidFill>
                  <a:srgbClr val="002060"/>
                </a:solidFill>
              </a:rPr>
              <a:t>If in doubt, ask the manager to check for you. Most responsible gas stations check for skimmers once a day. </a:t>
            </a:r>
          </a:p>
        </p:txBody>
      </p:sp>
    </p:spTree>
    <p:extLst>
      <p:ext uri="{BB962C8B-B14F-4D97-AF65-F5344CB8AC3E}">
        <p14:creationId xmlns:p14="http://schemas.microsoft.com/office/powerpoint/2010/main" val="255647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2FEB-419B-42E1-80A8-4F11E25DBDA1}"/>
              </a:ext>
            </a:extLst>
          </p:cNvPr>
          <p:cNvSpPr>
            <a:spLocks noGrp="1"/>
          </p:cNvSpPr>
          <p:nvPr>
            <p:ph type="title"/>
          </p:nvPr>
        </p:nvSpPr>
        <p:spPr/>
        <p:txBody>
          <a:bodyPr/>
          <a:lstStyle/>
          <a:p>
            <a:r>
              <a:rPr lang="en-US" dirty="0"/>
              <a:t>At the store</a:t>
            </a:r>
          </a:p>
        </p:txBody>
      </p:sp>
      <p:sp>
        <p:nvSpPr>
          <p:cNvPr id="3" name="Content Placeholder 2">
            <a:extLst>
              <a:ext uri="{FF2B5EF4-FFF2-40B4-BE49-F238E27FC236}">
                <a16:creationId xmlns:a16="http://schemas.microsoft.com/office/drawing/2014/main" id="{EE3AE930-DAD2-4A83-A13F-5489B5B58EDF}"/>
              </a:ext>
            </a:extLst>
          </p:cNvPr>
          <p:cNvSpPr>
            <a:spLocks noGrp="1"/>
          </p:cNvSpPr>
          <p:nvPr>
            <p:ph idx="1"/>
          </p:nvPr>
        </p:nvSpPr>
        <p:spPr>
          <a:xfrm>
            <a:off x="677334" y="1564641"/>
            <a:ext cx="8596668" cy="4476722"/>
          </a:xfrm>
        </p:spPr>
        <p:txBody>
          <a:bodyPr/>
          <a:lstStyle/>
          <a:p>
            <a:r>
              <a:rPr lang="en-US" sz="2400" dirty="0">
                <a:solidFill>
                  <a:srgbClr val="002060"/>
                </a:solidFill>
              </a:rPr>
              <a:t>Many payment terminals will ask: debit or credit?</a:t>
            </a:r>
          </a:p>
          <a:p>
            <a:r>
              <a:rPr lang="en-US" sz="2400" dirty="0">
                <a:solidFill>
                  <a:srgbClr val="002060"/>
                </a:solidFill>
              </a:rPr>
              <a:t>Even if you are using a debit card, it probably can be run as credit. </a:t>
            </a:r>
          </a:p>
          <a:p>
            <a:r>
              <a:rPr lang="en-US" sz="2400" dirty="0">
                <a:solidFill>
                  <a:srgbClr val="002060"/>
                </a:solidFill>
              </a:rPr>
              <a:t>Running a debit as credit will still debit your account as usual, but you will not be asked to enter your PIN number.</a:t>
            </a:r>
          </a:p>
          <a:p>
            <a:r>
              <a:rPr lang="en-US" sz="2400" dirty="0">
                <a:solidFill>
                  <a:srgbClr val="002060"/>
                </a:solidFill>
              </a:rPr>
              <a:t>The less you enter your PIN number, the better!</a:t>
            </a:r>
          </a:p>
          <a:p>
            <a:endParaRPr lang="en-US" dirty="0"/>
          </a:p>
        </p:txBody>
      </p:sp>
    </p:spTree>
    <p:extLst>
      <p:ext uri="{BB962C8B-B14F-4D97-AF65-F5344CB8AC3E}">
        <p14:creationId xmlns:p14="http://schemas.microsoft.com/office/powerpoint/2010/main" val="243924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BDF4-5F66-4E00-A8D3-4563FD65D569}"/>
              </a:ext>
            </a:extLst>
          </p:cNvPr>
          <p:cNvSpPr>
            <a:spLocks noGrp="1"/>
          </p:cNvSpPr>
          <p:nvPr>
            <p:ph type="title"/>
          </p:nvPr>
        </p:nvSpPr>
        <p:spPr/>
        <p:txBody>
          <a:bodyPr/>
          <a:lstStyle/>
          <a:p>
            <a:r>
              <a:rPr lang="en-US" dirty="0"/>
              <a:t>Phone scams</a:t>
            </a:r>
          </a:p>
        </p:txBody>
      </p:sp>
      <p:sp>
        <p:nvSpPr>
          <p:cNvPr id="3" name="Content Placeholder 2">
            <a:extLst>
              <a:ext uri="{FF2B5EF4-FFF2-40B4-BE49-F238E27FC236}">
                <a16:creationId xmlns:a16="http://schemas.microsoft.com/office/drawing/2014/main" id="{06645193-6505-4B83-97C3-A0919C34C4A3}"/>
              </a:ext>
            </a:extLst>
          </p:cNvPr>
          <p:cNvSpPr>
            <a:spLocks noGrp="1"/>
          </p:cNvSpPr>
          <p:nvPr>
            <p:ph idx="1"/>
          </p:nvPr>
        </p:nvSpPr>
        <p:spPr>
          <a:xfrm>
            <a:off x="677334" y="1290320"/>
            <a:ext cx="8596668" cy="5405120"/>
          </a:xfrm>
        </p:spPr>
        <p:txBody>
          <a:bodyPr>
            <a:normAutofit/>
          </a:bodyPr>
          <a:lstStyle/>
          <a:p>
            <a:r>
              <a:rPr lang="en-US" sz="2400" dirty="0">
                <a:solidFill>
                  <a:srgbClr val="002060"/>
                </a:solidFill>
              </a:rPr>
              <a:t>Don’t answer unknown calls.</a:t>
            </a:r>
          </a:p>
          <a:p>
            <a:r>
              <a:rPr lang="en-US" sz="2400" dirty="0">
                <a:solidFill>
                  <a:srgbClr val="002060"/>
                </a:solidFill>
              </a:rPr>
              <a:t>Don’t believe it is the IRS, they only contact you by mail.</a:t>
            </a:r>
          </a:p>
          <a:p>
            <a:r>
              <a:rPr lang="en-US" sz="2400" dirty="0">
                <a:solidFill>
                  <a:srgbClr val="002060"/>
                </a:solidFill>
              </a:rPr>
              <a:t>Don’t believe it is a young relative calling from jail, or stuck in a foreign country.</a:t>
            </a:r>
          </a:p>
          <a:p>
            <a:r>
              <a:rPr lang="en-US" sz="2400" dirty="0">
                <a:solidFill>
                  <a:srgbClr val="002060"/>
                </a:solidFill>
              </a:rPr>
              <a:t>Don’t believe it is any official – the police, your municipality or anybody else -  who tells you that you are in danger of being arrested.</a:t>
            </a:r>
          </a:p>
          <a:p>
            <a:r>
              <a:rPr lang="en-US" sz="2400" dirty="0">
                <a:solidFill>
                  <a:srgbClr val="002060"/>
                </a:solidFill>
              </a:rPr>
              <a:t>Don’t believe it is Microsoft wanting to fix your computer</a:t>
            </a:r>
          </a:p>
          <a:p>
            <a:r>
              <a:rPr lang="en-US" sz="2400" dirty="0">
                <a:solidFill>
                  <a:srgbClr val="002060"/>
                </a:solidFill>
              </a:rPr>
              <a:t>If somebody calls you and asks “Can you hear me?” Hang up the phone.</a:t>
            </a:r>
          </a:p>
          <a:p>
            <a:r>
              <a:rPr lang="en-US" sz="2400" dirty="0">
                <a:solidFill>
                  <a:srgbClr val="002060"/>
                </a:solidFill>
              </a:rPr>
              <a:t>If a voicemail sounds legitimate, check the phone number before calling back.</a:t>
            </a:r>
          </a:p>
          <a:p>
            <a:endParaRPr lang="en-US" dirty="0"/>
          </a:p>
        </p:txBody>
      </p:sp>
    </p:spTree>
    <p:extLst>
      <p:ext uri="{BB962C8B-B14F-4D97-AF65-F5344CB8AC3E}">
        <p14:creationId xmlns:p14="http://schemas.microsoft.com/office/powerpoint/2010/main" val="39219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261C-46AF-45CF-92B3-90BB4D7D91F7}"/>
              </a:ext>
            </a:extLst>
          </p:cNvPr>
          <p:cNvSpPr>
            <a:spLocks noGrp="1"/>
          </p:cNvSpPr>
          <p:nvPr>
            <p:ph type="title"/>
          </p:nvPr>
        </p:nvSpPr>
        <p:spPr/>
        <p:txBody>
          <a:bodyPr/>
          <a:lstStyle/>
          <a:p>
            <a:r>
              <a:rPr lang="en-US" dirty="0"/>
              <a:t>Recent phone scams</a:t>
            </a:r>
          </a:p>
        </p:txBody>
      </p:sp>
      <p:sp>
        <p:nvSpPr>
          <p:cNvPr id="3" name="Content Placeholder 2">
            <a:extLst>
              <a:ext uri="{FF2B5EF4-FFF2-40B4-BE49-F238E27FC236}">
                <a16:creationId xmlns:a16="http://schemas.microsoft.com/office/drawing/2014/main" id="{2B1584B0-8B60-4F78-95ED-875E7DF8A00C}"/>
              </a:ext>
            </a:extLst>
          </p:cNvPr>
          <p:cNvSpPr>
            <a:spLocks noGrp="1"/>
          </p:cNvSpPr>
          <p:nvPr>
            <p:ph idx="1"/>
          </p:nvPr>
        </p:nvSpPr>
        <p:spPr>
          <a:xfrm>
            <a:off x="677334" y="1595121"/>
            <a:ext cx="8596668" cy="4446242"/>
          </a:xfrm>
        </p:spPr>
        <p:txBody>
          <a:bodyPr>
            <a:normAutofit/>
          </a:bodyPr>
          <a:lstStyle/>
          <a:p>
            <a:r>
              <a:rPr lang="en-US" sz="2400" dirty="0">
                <a:solidFill>
                  <a:srgbClr val="002060"/>
                </a:solidFill>
              </a:rPr>
              <a:t>Demanding gift cards. Nobody, not the IRS, your utility company or anybody else takes payment in gift cards.</a:t>
            </a:r>
          </a:p>
          <a:p>
            <a:r>
              <a:rPr lang="en-US" sz="2400" dirty="0">
                <a:solidFill>
                  <a:srgbClr val="002060"/>
                </a:solidFill>
              </a:rPr>
              <a:t>Charity. After a disaster, scammers pose as charities. When in doubt, donate to the Red Cross.</a:t>
            </a:r>
          </a:p>
          <a:p>
            <a:r>
              <a:rPr lang="en-US" sz="2400" dirty="0">
                <a:solidFill>
                  <a:srgbClr val="002060"/>
                </a:solidFill>
              </a:rPr>
              <a:t>Medicare cards. Anybody calling about your Medicare card is a fraudster. </a:t>
            </a:r>
          </a:p>
          <a:p>
            <a:r>
              <a:rPr lang="en-US" sz="2400" dirty="0">
                <a:solidFill>
                  <a:srgbClr val="002060"/>
                </a:solidFill>
              </a:rPr>
              <a:t>Utility scams. If someone says your water, light or heat will be shut off, hang up and call the utility company.</a:t>
            </a:r>
          </a:p>
          <a:p>
            <a:r>
              <a:rPr lang="en-US" sz="2400" dirty="0">
                <a:solidFill>
                  <a:srgbClr val="002060"/>
                </a:solidFill>
              </a:rPr>
              <a:t>Social Security number suspended. Your number is never suspended.</a:t>
            </a:r>
          </a:p>
          <a:p>
            <a:endParaRPr lang="en-US" dirty="0"/>
          </a:p>
        </p:txBody>
      </p:sp>
    </p:spTree>
    <p:extLst>
      <p:ext uri="{BB962C8B-B14F-4D97-AF65-F5344CB8AC3E}">
        <p14:creationId xmlns:p14="http://schemas.microsoft.com/office/powerpoint/2010/main" val="147949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D370-934F-4958-AEA0-D9BF867A0D8E}"/>
              </a:ext>
            </a:extLst>
          </p:cNvPr>
          <p:cNvSpPr>
            <a:spLocks noGrp="1"/>
          </p:cNvSpPr>
          <p:nvPr>
            <p:ph type="title"/>
          </p:nvPr>
        </p:nvSpPr>
        <p:spPr/>
        <p:txBody>
          <a:bodyPr/>
          <a:lstStyle/>
          <a:p>
            <a:r>
              <a:rPr lang="en-US" dirty="0"/>
              <a:t>By Postal Mail</a:t>
            </a:r>
          </a:p>
        </p:txBody>
      </p:sp>
      <p:sp>
        <p:nvSpPr>
          <p:cNvPr id="3" name="Content Placeholder 2">
            <a:extLst>
              <a:ext uri="{FF2B5EF4-FFF2-40B4-BE49-F238E27FC236}">
                <a16:creationId xmlns:a16="http://schemas.microsoft.com/office/drawing/2014/main" id="{6650FEE5-F252-4C74-8D28-88A9848146C2}"/>
              </a:ext>
            </a:extLst>
          </p:cNvPr>
          <p:cNvSpPr>
            <a:spLocks noGrp="1"/>
          </p:cNvSpPr>
          <p:nvPr>
            <p:ph idx="1"/>
          </p:nvPr>
        </p:nvSpPr>
        <p:spPr/>
        <p:txBody>
          <a:bodyPr>
            <a:normAutofit/>
          </a:bodyPr>
          <a:lstStyle/>
          <a:p>
            <a:r>
              <a:rPr lang="en-US" sz="2400" dirty="0">
                <a:solidFill>
                  <a:srgbClr val="002060"/>
                </a:solidFill>
              </a:rPr>
              <a:t>Fake checks. You are asked to deposit a check, and then send some of the money back.</a:t>
            </a:r>
          </a:p>
          <a:p>
            <a:r>
              <a:rPr lang="en-US" sz="2400" dirty="0">
                <a:solidFill>
                  <a:srgbClr val="002060"/>
                </a:solidFill>
              </a:rPr>
              <a:t>You’ve won a lottery you never entered. You will be asked to pay some sort of fee. </a:t>
            </a:r>
          </a:p>
          <a:p>
            <a:r>
              <a:rPr lang="en-US" sz="2400" dirty="0">
                <a:solidFill>
                  <a:srgbClr val="002060"/>
                </a:solidFill>
              </a:rPr>
              <a:t>Work at home scams. You will be asked to buy supplies.</a:t>
            </a:r>
          </a:p>
          <a:p>
            <a:r>
              <a:rPr lang="en-US" sz="2400" dirty="0">
                <a:solidFill>
                  <a:srgbClr val="002060"/>
                </a:solidFill>
              </a:rPr>
              <a:t>Anything that promises you something for nothing.</a:t>
            </a:r>
          </a:p>
          <a:p>
            <a:r>
              <a:rPr lang="en-US" sz="2400" dirty="0">
                <a:solidFill>
                  <a:srgbClr val="002060"/>
                </a:solidFill>
              </a:rPr>
              <a:t>Anything that is asking for your personal information.</a:t>
            </a:r>
          </a:p>
        </p:txBody>
      </p:sp>
    </p:spTree>
    <p:extLst>
      <p:ext uri="{BB962C8B-B14F-4D97-AF65-F5344CB8AC3E}">
        <p14:creationId xmlns:p14="http://schemas.microsoft.com/office/powerpoint/2010/main" val="282083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2C1F-8B54-4B1D-8BA8-B49B237F387D}"/>
              </a:ext>
            </a:extLst>
          </p:cNvPr>
          <p:cNvSpPr>
            <a:spLocks noGrp="1"/>
          </p:cNvSpPr>
          <p:nvPr>
            <p:ph type="title"/>
          </p:nvPr>
        </p:nvSpPr>
        <p:spPr/>
        <p:txBody>
          <a:bodyPr/>
          <a:lstStyle/>
          <a:p>
            <a:r>
              <a:rPr lang="en-US" dirty="0"/>
              <a:t>Stay Alert</a:t>
            </a:r>
          </a:p>
        </p:txBody>
      </p:sp>
      <p:sp>
        <p:nvSpPr>
          <p:cNvPr id="3" name="Content Placeholder 2">
            <a:extLst>
              <a:ext uri="{FF2B5EF4-FFF2-40B4-BE49-F238E27FC236}">
                <a16:creationId xmlns:a16="http://schemas.microsoft.com/office/drawing/2014/main" id="{4C55AB63-2C4C-4532-B77D-2EA33395F8D9}"/>
              </a:ext>
            </a:extLst>
          </p:cNvPr>
          <p:cNvSpPr>
            <a:spLocks noGrp="1"/>
          </p:cNvSpPr>
          <p:nvPr>
            <p:ph idx="1"/>
          </p:nvPr>
        </p:nvSpPr>
        <p:spPr>
          <a:xfrm>
            <a:off x="677334" y="1290321"/>
            <a:ext cx="8596668" cy="4751042"/>
          </a:xfrm>
        </p:spPr>
        <p:txBody>
          <a:bodyPr>
            <a:normAutofit fontScale="92500"/>
          </a:bodyPr>
          <a:lstStyle/>
          <a:p>
            <a:r>
              <a:rPr lang="en-US" sz="2400" dirty="0">
                <a:solidFill>
                  <a:srgbClr val="002060"/>
                </a:solidFill>
              </a:rPr>
              <a:t>The things we have discussed today are not an exhaustive list of the ways and means of becoming an identity theft victim.</a:t>
            </a:r>
          </a:p>
          <a:p>
            <a:r>
              <a:rPr lang="en-US" sz="2400" dirty="0">
                <a:solidFill>
                  <a:srgbClr val="002060"/>
                </a:solidFill>
              </a:rPr>
              <a:t>Criminals spend all day long thinking up newer and more devious ways to steal money.</a:t>
            </a:r>
          </a:p>
          <a:p>
            <a:r>
              <a:rPr lang="en-US" sz="2400" dirty="0">
                <a:solidFill>
                  <a:srgbClr val="002060"/>
                </a:solidFill>
              </a:rPr>
              <a:t>Be cautious of people you don’t know.</a:t>
            </a:r>
          </a:p>
          <a:p>
            <a:r>
              <a:rPr lang="en-US" sz="2400" dirty="0">
                <a:solidFill>
                  <a:srgbClr val="002060"/>
                </a:solidFill>
              </a:rPr>
              <a:t>Verify if an email or phone call has really come from your bank or other vendor – tell them you will call back, and look up the number yourself.</a:t>
            </a:r>
          </a:p>
          <a:p>
            <a:r>
              <a:rPr lang="en-US" sz="2400" dirty="0">
                <a:solidFill>
                  <a:srgbClr val="002060"/>
                </a:solidFill>
              </a:rPr>
              <a:t>Emails can look very legitimate. If they are asking for information, verify!</a:t>
            </a:r>
          </a:p>
          <a:p>
            <a:r>
              <a:rPr lang="en-US" sz="2400" dirty="0">
                <a:solidFill>
                  <a:srgbClr val="002060"/>
                </a:solidFill>
              </a:rPr>
              <a:t>To stay up to date on the latest scams, visit: </a:t>
            </a:r>
            <a:r>
              <a:rPr lang="en-US" sz="2400" dirty="0">
                <a:hlinkClick r:id="rId2"/>
              </a:rPr>
              <a:t>https://www.consumer.ftc.gov/features/scam-alerts</a:t>
            </a:r>
            <a:endParaRPr lang="en-US" sz="2400" dirty="0"/>
          </a:p>
          <a:p>
            <a:endParaRPr lang="en-US" dirty="0"/>
          </a:p>
        </p:txBody>
      </p:sp>
    </p:spTree>
    <p:extLst>
      <p:ext uri="{BB962C8B-B14F-4D97-AF65-F5344CB8AC3E}">
        <p14:creationId xmlns:p14="http://schemas.microsoft.com/office/powerpoint/2010/main" val="106401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6BCA-6B6D-4ABC-97D3-89D6F2911112}"/>
              </a:ext>
            </a:extLst>
          </p:cNvPr>
          <p:cNvSpPr>
            <a:spLocks noGrp="1"/>
          </p:cNvSpPr>
          <p:nvPr>
            <p:ph type="title"/>
          </p:nvPr>
        </p:nvSpPr>
        <p:spPr>
          <a:xfrm>
            <a:off x="677334" y="609600"/>
            <a:ext cx="8596668" cy="45719"/>
          </a:xfrm>
        </p:spPr>
        <p:txBody>
          <a:bodyPr>
            <a:normAutofit fontScale="90000"/>
          </a:bodyPr>
          <a:lstStyle/>
          <a:p>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747DA159-7454-4FD3-BBE9-3A09F31F7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300" y="2160588"/>
            <a:ext cx="3881437" cy="3881437"/>
          </a:xfrm>
        </p:spPr>
      </p:pic>
    </p:spTree>
    <p:extLst>
      <p:ext uri="{BB962C8B-B14F-4D97-AF65-F5344CB8AC3E}">
        <p14:creationId xmlns:p14="http://schemas.microsoft.com/office/powerpoint/2010/main" val="278982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123A-90F4-4B03-B147-702DF9BA3FF0}"/>
              </a:ext>
            </a:extLst>
          </p:cNvPr>
          <p:cNvSpPr>
            <a:spLocks noGrp="1"/>
          </p:cNvSpPr>
          <p:nvPr>
            <p:ph type="title"/>
          </p:nvPr>
        </p:nvSpPr>
        <p:spPr>
          <a:xfrm>
            <a:off x="606214" y="0"/>
            <a:ext cx="8596668" cy="1320800"/>
          </a:xfrm>
        </p:spPr>
        <p:txBody>
          <a:bodyPr/>
          <a:lstStyle/>
          <a:p>
            <a:r>
              <a:rPr lang="en-US" dirty="0"/>
              <a:t>More info on how to protect yourself online</a:t>
            </a:r>
          </a:p>
        </p:txBody>
      </p:sp>
      <p:sp>
        <p:nvSpPr>
          <p:cNvPr id="3" name="Content Placeholder 2">
            <a:extLst>
              <a:ext uri="{FF2B5EF4-FFF2-40B4-BE49-F238E27FC236}">
                <a16:creationId xmlns:a16="http://schemas.microsoft.com/office/drawing/2014/main" id="{034D53EF-0569-4AD2-98B7-CBFFEF8481B6}"/>
              </a:ext>
            </a:extLst>
          </p:cNvPr>
          <p:cNvSpPr>
            <a:spLocks noGrp="1"/>
          </p:cNvSpPr>
          <p:nvPr>
            <p:ph idx="1"/>
          </p:nvPr>
        </p:nvSpPr>
        <p:spPr>
          <a:xfrm>
            <a:off x="177800" y="1270000"/>
            <a:ext cx="10515600" cy="5588000"/>
          </a:xfrm>
        </p:spPr>
        <p:txBody>
          <a:bodyPr>
            <a:normAutofit lnSpcReduction="10000"/>
          </a:bodyPr>
          <a:lstStyle/>
          <a:p>
            <a:r>
              <a:rPr lang="en-US" sz="2400" dirty="0">
                <a:solidFill>
                  <a:srgbClr val="002060"/>
                </a:solidFill>
              </a:rPr>
              <a:t>Use anti-virus protection on your computer. If you cannot afford it, use AVAST, a free program. </a:t>
            </a:r>
            <a:r>
              <a:rPr lang="en-US" sz="2400" dirty="0">
                <a:hlinkClick r:id="rId2"/>
              </a:rPr>
              <a:t>http://download.cnet.com/Avast-Free-Antivirus/3000-2239_4-10019223.html </a:t>
            </a:r>
            <a:endParaRPr lang="en-US" sz="2400" dirty="0"/>
          </a:p>
          <a:p>
            <a:r>
              <a:rPr lang="en-US" sz="2400" dirty="0">
                <a:solidFill>
                  <a:srgbClr val="002060"/>
                </a:solidFill>
              </a:rPr>
              <a:t>When downloading programs from the internet, use </a:t>
            </a:r>
            <a:r>
              <a:rPr lang="en-US" sz="2400" dirty="0" err="1">
                <a:solidFill>
                  <a:srgbClr val="002060"/>
                </a:solidFill>
              </a:rPr>
              <a:t>cnet</a:t>
            </a:r>
            <a:r>
              <a:rPr lang="en-US" sz="2400" dirty="0">
                <a:solidFill>
                  <a:srgbClr val="002060"/>
                </a:solidFill>
              </a:rPr>
              <a:t>:</a:t>
            </a:r>
            <a:r>
              <a:rPr lang="en-US" sz="2400" dirty="0"/>
              <a:t> </a:t>
            </a:r>
            <a:r>
              <a:rPr lang="en-US" sz="2400" dirty="0">
                <a:hlinkClick r:id="rId3"/>
              </a:rPr>
              <a:t>https://www.cnet.com/</a:t>
            </a:r>
            <a:endParaRPr lang="en-US" sz="2400" dirty="0"/>
          </a:p>
          <a:p>
            <a:r>
              <a:rPr lang="en-US" sz="2400" dirty="0">
                <a:solidFill>
                  <a:srgbClr val="002060"/>
                </a:solidFill>
              </a:rPr>
              <a:t>Learn how to check email addresses by right clicking on name.</a:t>
            </a:r>
          </a:p>
          <a:p>
            <a:r>
              <a:rPr lang="en-US" sz="2400" dirty="0">
                <a:solidFill>
                  <a:srgbClr val="002060"/>
                </a:solidFill>
              </a:rPr>
              <a:t>Set up bank alerts. Your bank will contact you when something unusual has happened. If you are contacted, verify the number before calling back.</a:t>
            </a:r>
          </a:p>
          <a:p>
            <a:r>
              <a:rPr lang="en-US" sz="2400" dirty="0">
                <a:solidFill>
                  <a:srgbClr val="002060"/>
                </a:solidFill>
              </a:rPr>
              <a:t>Never click on a link unless you are very sure it is safe</a:t>
            </a:r>
          </a:p>
          <a:p>
            <a:r>
              <a:rPr lang="en-US" sz="2400" dirty="0">
                <a:solidFill>
                  <a:srgbClr val="002060"/>
                </a:solidFill>
              </a:rPr>
              <a:t>Avoid </a:t>
            </a:r>
            <a:r>
              <a:rPr lang="en-US" sz="2400" dirty="0" err="1">
                <a:solidFill>
                  <a:srgbClr val="002060"/>
                </a:solidFill>
              </a:rPr>
              <a:t>WiFi</a:t>
            </a:r>
            <a:endParaRPr lang="en-US" sz="2400" dirty="0">
              <a:solidFill>
                <a:srgbClr val="002060"/>
              </a:solidFill>
            </a:endParaRPr>
          </a:p>
          <a:p>
            <a:r>
              <a:rPr lang="en-US" sz="2400" dirty="0">
                <a:solidFill>
                  <a:srgbClr val="002060"/>
                </a:solidFill>
              </a:rPr>
              <a:t>Don’t believe it is your mail server telling you that you have used up all your storage.</a:t>
            </a:r>
          </a:p>
          <a:p>
            <a:pPr marL="0" indent="0">
              <a:buNone/>
            </a:pPr>
            <a:endParaRPr lang="en-US" dirty="0"/>
          </a:p>
        </p:txBody>
      </p:sp>
    </p:spTree>
    <p:extLst>
      <p:ext uri="{BB962C8B-B14F-4D97-AF65-F5344CB8AC3E}">
        <p14:creationId xmlns:p14="http://schemas.microsoft.com/office/powerpoint/2010/main" val="20343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FD7E-A965-40E2-AB03-C39B51161F72}"/>
              </a:ext>
            </a:extLst>
          </p:cNvPr>
          <p:cNvSpPr>
            <a:spLocks noGrp="1"/>
          </p:cNvSpPr>
          <p:nvPr>
            <p:ph type="title"/>
          </p:nvPr>
        </p:nvSpPr>
        <p:spPr/>
        <p:txBody>
          <a:bodyPr/>
          <a:lstStyle/>
          <a:p>
            <a:r>
              <a:rPr lang="en-US" dirty="0"/>
              <a:t>Consider a security key</a:t>
            </a:r>
          </a:p>
        </p:txBody>
      </p:sp>
      <p:sp>
        <p:nvSpPr>
          <p:cNvPr id="3" name="Content Placeholder 2">
            <a:extLst>
              <a:ext uri="{FF2B5EF4-FFF2-40B4-BE49-F238E27FC236}">
                <a16:creationId xmlns:a16="http://schemas.microsoft.com/office/drawing/2014/main" id="{430EF348-5344-4AD7-9AD5-FA45A67C8F13}"/>
              </a:ext>
            </a:extLst>
          </p:cNvPr>
          <p:cNvSpPr>
            <a:spLocks noGrp="1"/>
          </p:cNvSpPr>
          <p:nvPr>
            <p:ph idx="1"/>
          </p:nvPr>
        </p:nvSpPr>
        <p:spPr>
          <a:xfrm>
            <a:off x="238760" y="1270000"/>
            <a:ext cx="10515600" cy="5374640"/>
          </a:xfrm>
        </p:spPr>
        <p:txBody>
          <a:bodyPr>
            <a:normAutofit/>
          </a:bodyPr>
          <a:lstStyle/>
          <a:p>
            <a:r>
              <a:rPr lang="en-US" sz="2400" dirty="0">
                <a:solidFill>
                  <a:srgbClr val="002060"/>
                </a:solidFill>
              </a:rPr>
              <a:t>A security key can be enabled if you use a chrome browser.</a:t>
            </a:r>
          </a:p>
          <a:p>
            <a:r>
              <a:rPr lang="en-US" sz="2400" dirty="0">
                <a:solidFill>
                  <a:srgbClr val="002060"/>
                </a:solidFill>
              </a:rPr>
              <a:t>It is a physical key that fits into your </a:t>
            </a:r>
            <a:r>
              <a:rPr lang="en-US" sz="2400" dirty="0" err="1">
                <a:solidFill>
                  <a:srgbClr val="002060"/>
                </a:solidFill>
              </a:rPr>
              <a:t>usb</a:t>
            </a:r>
            <a:r>
              <a:rPr lang="en-US" sz="2400" dirty="0">
                <a:solidFill>
                  <a:srgbClr val="002060"/>
                </a:solidFill>
              </a:rPr>
              <a:t> port.</a:t>
            </a:r>
          </a:p>
          <a:p>
            <a:r>
              <a:rPr lang="en-US" sz="2400" dirty="0">
                <a:solidFill>
                  <a:srgbClr val="002060"/>
                </a:solidFill>
              </a:rPr>
              <a:t>You link the key to your account using Google’s 2 step authentication process.</a:t>
            </a:r>
          </a:p>
          <a:p>
            <a:r>
              <a:rPr lang="en-US" sz="2400" dirty="0">
                <a:solidFill>
                  <a:srgbClr val="002060"/>
                </a:solidFill>
              </a:rPr>
              <a:t>Even if a thief steals your password, they cannot get into your account without the key.</a:t>
            </a:r>
          </a:p>
          <a:p>
            <a:r>
              <a:rPr lang="en-US" sz="2400" dirty="0">
                <a:solidFill>
                  <a:srgbClr val="002060"/>
                </a:solidFill>
              </a:rPr>
              <a:t>Note – if you use another computer, you won’t be able to get into your accounts either without the key. Most vendors recommend purchasing 2 keys, in case one is lost.</a:t>
            </a:r>
          </a:p>
        </p:txBody>
      </p:sp>
      <p:pic>
        <p:nvPicPr>
          <p:cNvPr id="4" name="Picture 3">
            <a:extLst>
              <a:ext uri="{FF2B5EF4-FFF2-40B4-BE49-F238E27FC236}">
                <a16:creationId xmlns:a16="http://schemas.microsoft.com/office/drawing/2014/main" id="{E0C7083F-F358-4EEB-A683-C9212626B425}"/>
              </a:ext>
            </a:extLst>
          </p:cNvPr>
          <p:cNvPicPr>
            <a:picLocks noChangeAspect="1"/>
          </p:cNvPicPr>
          <p:nvPr/>
        </p:nvPicPr>
        <p:blipFill>
          <a:blip r:embed="rId2"/>
          <a:stretch>
            <a:fillRect/>
          </a:stretch>
        </p:blipFill>
        <p:spPr>
          <a:xfrm>
            <a:off x="7451886" y="4970116"/>
            <a:ext cx="1651474" cy="1522759"/>
          </a:xfrm>
          <a:prstGeom prst="rect">
            <a:avLst/>
          </a:prstGeom>
        </p:spPr>
      </p:pic>
    </p:spTree>
    <p:extLst>
      <p:ext uri="{BB962C8B-B14F-4D97-AF65-F5344CB8AC3E}">
        <p14:creationId xmlns:p14="http://schemas.microsoft.com/office/powerpoint/2010/main" val="135669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28C9-1216-4400-B980-AECBAF4FB5A1}"/>
              </a:ext>
            </a:extLst>
          </p:cNvPr>
          <p:cNvSpPr>
            <a:spLocks noGrp="1"/>
          </p:cNvSpPr>
          <p:nvPr>
            <p:ph type="title"/>
          </p:nvPr>
        </p:nvSpPr>
        <p:spPr/>
        <p:txBody>
          <a:bodyPr/>
          <a:lstStyle/>
          <a:p>
            <a:r>
              <a:rPr lang="en-US" dirty="0"/>
              <a:t>RFID wallets</a:t>
            </a:r>
          </a:p>
        </p:txBody>
      </p:sp>
      <p:sp>
        <p:nvSpPr>
          <p:cNvPr id="3" name="Content Placeholder 2">
            <a:extLst>
              <a:ext uri="{FF2B5EF4-FFF2-40B4-BE49-F238E27FC236}">
                <a16:creationId xmlns:a16="http://schemas.microsoft.com/office/drawing/2014/main" id="{B82942A3-CB32-48C8-91BD-CABCE92D7BE0}"/>
              </a:ext>
            </a:extLst>
          </p:cNvPr>
          <p:cNvSpPr>
            <a:spLocks noGrp="1"/>
          </p:cNvSpPr>
          <p:nvPr>
            <p:ph idx="1"/>
          </p:nvPr>
        </p:nvSpPr>
        <p:spPr/>
        <p:txBody>
          <a:bodyPr>
            <a:noAutofit/>
          </a:bodyPr>
          <a:lstStyle/>
          <a:p>
            <a:r>
              <a:rPr lang="en-US" sz="2400" dirty="0">
                <a:solidFill>
                  <a:srgbClr val="002060"/>
                </a:solidFill>
              </a:rPr>
              <a:t>Credit and Debit cards may come with a radio frequency ID (RFID) chip. A thief with an RFID reader could gain access to your card right through your purse.</a:t>
            </a:r>
          </a:p>
          <a:p>
            <a:r>
              <a:rPr lang="en-US" sz="2400" dirty="0">
                <a:solidFill>
                  <a:srgbClr val="002060"/>
                </a:solidFill>
              </a:rPr>
              <a:t>RFID wallets block RFID readers.</a:t>
            </a:r>
          </a:p>
          <a:p>
            <a:r>
              <a:rPr lang="en-US" sz="2400" dirty="0">
                <a:solidFill>
                  <a:srgbClr val="002060"/>
                </a:solidFill>
              </a:rPr>
              <a:t>There is a debate about whether the risk is high enough to warrant buying an RFID wallet, however, they can be purchased for less than ten dollars.</a:t>
            </a:r>
          </a:p>
          <a:p>
            <a:r>
              <a:rPr lang="en-US" sz="2400" dirty="0">
                <a:solidFill>
                  <a:srgbClr val="002060"/>
                </a:solidFill>
              </a:rPr>
              <a:t>Whether you choose an RFID or not, remember – Locking your credit does not stop thieves from stealing credit card numbers you already have.</a:t>
            </a:r>
          </a:p>
        </p:txBody>
      </p:sp>
    </p:spTree>
    <p:extLst>
      <p:ext uri="{BB962C8B-B14F-4D97-AF65-F5344CB8AC3E}">
        <p14:creationId xmlns:p14="http://schemas.microsoft.com/office/powerpoint/2010/main" val="345417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8048-5703-4C46-A22C-63F59E60EB61}"/>
              </a:ext>
            </a:extLst>
          </p:cNvPr>
          <p:cNvSpPr>
            <a:spLocks noGrp="1"/>
          </p:cNvSpPr>
          <p:nvPr>
            <p:ph type="title"/>
          </p:nvPr>
        </p:nvSpPr>
        <p:spPr>
          <a:xfrm>
            <a:off x="677334" y="609600"/>
            <a:ext cx="8596668" cy="782320"/>
          </a:xfrm>
        </p:spPr>
        <p:txBody>
          <a:bodyPr/>
          <a:lstStyle/>
          <a:p>
            <a:r>
              <a:rPr lang="en-US" dirty="0"/>
              <a:t>First Step – lock down your credit. </a:t>
            </a:r>
          </a:p>
        </p:txBody>
      </p:sp>
      <p:sp>
        <p:nvSpPr>
          <p:cNvPr id="3" name="Content Placeholder 2">
            <a:extLst>
              <a:ext uri="{FF2B5EF4-FFF2-40B4-BE49-F238E27FC236}">
                <a16:creationId xmlns:a16="http://schemas.microsoft.com/office/drawing/2014/main" id="{713CA808-DDCD-47EA-9343-AC1587949EEB}"/>
              </a:ext>
            </a:extLst>
          </p:cNvPr>
          <p:cNvSpPr>
            <a:spLocks noGrp="1"/>
          </p:cNvSpPr>
          <p:nvPr>
            <p:ph idx="1"/>
          </p:nvPr>
        </p:nvSpPr>
        <p:spPr>
          <a:xfrm>
            <a:off x="677334" y="1534160"/>
            <a:ext cx="8596668" cy="5090159"/>
          </a:xfrm>
        </p:spPr>
        <p:txBody>
          <a:bodyPr>
            <a:normAutofit/>
          </a:bodyPr>
          <a:lstStyle/>
          <a:p>
            <a:r>
              <a:rPr lang="en-US" sz="2400" dirty="0">
                <a:solidFill>
                  <a:srgbClr val="002060"/>
                </a:solidFill>
              </a:rPr>
              <a:t>The three major credit reporting agencies are:</a:t>
            </a:r>
          </a:p>
          <a:p>
            <a:r>
              <a:rPr lang="en-US" sz="2400" dirty="0">
                <a:solidFill>
                  <a:srgbClr val="002060"/>
                </a:solidFill>
              </a:rPr>
              <a:t>Equifax</a:t>
            </a:r>
          </a:p>
          <a:p>
            <a:r>
              <a:rPr lang="en-US" sz="2400" dirty="0">
                <a:solidFill>
                  <a:srgbClr val="002060"/>
                </a:solidFill>
              </a:rPr>
              <a:t>Transunion</a:t>
            </a:r>
          </a:p>
          <a:p>
            <a:r>
              <a:rPr lang="en-US" sz="2400" dirty="0">
                <a:solidFill>
                  <a:srgbClr val="002060"/>
                </a:solidFill>
              </a:rPr>
              <a:t>Experian</a:t>
            </a:r>
          </a:p>
          <a:p>
            <a:r>
              <a:rPr lang="en-US" sz="2400" dirty="0">
                <a:solidFill>
                  <a:srgbClr val="002060"/>
                </a:solidFill>
              </a:rPr>
              <a:t>Locking your credit means that you can prevent thieves from opening new accounts in your name.</a:t>
            </a:r>
          </a:p>
          <a:p>
            <a:r>
              <a:rPr lang="en-US" sz="2400" dirty="0">
                <a:solidFill>
                  <a:srgbClr val="002060"/>
                </a:solidFill>
              </a:rPr>
              <a:t>You will have to provide personal information, including your social security number, to verify who you are. </a:t>
            </a:r>
          </a:p>
          <a:p>
            <a:r>
              <a:rPr lang="en-US" sz="2400" dirty="0">
                <a:solidFill>
                  <a:srgbClr val="002060"/>
                </a:solidFill>
              </a:rPr>
              <a:t>The agencies are no longer allowed to charge you for locking and unlocking your credit.</a:t>
            </a:r>
          </a:p>
        </p:txBody>
      </p:sp>
    </p:spTree>
    <p:extLst>
      <p:ext uri="{BB962C8B-B14F-4D97-AF65-F5344CB8AC3E}">
        <p14:creationId xmlns:p14="http://schemas.microsoft.com/office/powerpoint/2010/main" val="67962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E9C7-6DAE-4414-B497-1AA7E28AAE98}"/>
              </a:ext>
            </a:extLst>
          </p:cNvPr>
          <p:cNvSpPr>
            <a:spLocks noGrp="1"/>
          </p:cNvSpPr>
          <p:nvPr>
            <p:ph type="title"/>
          </p:nvPr>
        </p:nvSpPr>
        <p:spPr>
          <a:xfrm>
            <a:off x="637130" y="233045"/>
            <a:ext cx="10515600" cy="1325563"/>
          </a:xfrm>
        </p:spPr>
        <p:txBody>
          <a:bodyPr>
            <a:normAutofit fontScale="90000"/>
          </a:bodyPr>
          <a:lstStyle/>
          <a:p>
            <a:r>
              <a:rPr lang="en-US" b="1" dirty="0"/>
              <a:t>Equifax</a:t>
            </a:r>
            <a:br>
              <a:rPr lang="en-US" dirty="0"/>
            </a:br>
            <a:r>
              <a:rPr lang="en-US" dirty="0">
                <a:hlinkClick r:id="rId2"/>
              </a:rPr>
              <a:t>Equifax.com/personal/credit-report-services</a:t>
            </a:r>
            <a:br>
              <a:rPr lang="en-US" dirty="0"/>
            </a:br>
            <a:r>
              <a:rPr lang="en-US" dirty="0"/>
              <a:t>800-685-1111</a:t>
            </a:r>
          </a:p>
        </p:txBody>
      </p:sp>
      <p:pic>
        <p:nvPicPr>
          <p:cNvPr id="4" name="Content Placeholder 3">
            <a:extLst>
              <a:ext uri="{FF2B5EF4-FFF2-40B4-BE49-F238E27FC236}">
                <a16:creationId xmlns:a16="http://schemas.microsoft.com/office/drawing/2014/main" id="{4268630E-EFB8-48BD-99BE-F9D0ABA9F184}"/>
              </a:ext>
            </a:extLst>
          </p:cNvPr>
          <p:cNvPicPr>
            <a:picLocks noGrp="1" noChangeAspect="1"/>
          </p:cNvPicPr>
          <p:nvPr>
            <p:ph idx="1"/>
          </p:nvPr>
        </p:nvPicPr>
        <p:blipFill>
          <a:blip r:embed="rId3"/>
          <a:stretch>
            <a:fillRect/>
          </a:stretch>
        </p:blipFill>
        <p:spPr>
          <a:xfrm>
            <a:off x="677863" y="2252016"/>
            <a:ext cx="8596312" cy="3698581"/>
          </a:xfrm>
          <a:prstGeom prst="rect">
            <a:avLst/>
          </a:prstGeom>
        </p:spPr>
      </p:pic>
    </p:spTree>
    <p:extLst>
      <p:ext uri="{BB962C8B-B14F-4D97-AF65-F5344CB8AC3E}">
        <p14:creationId xmlns:p14="http://schemas.microsoft.com/office/powerpoint/2010/main" val="395752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D3BE-998C-4AE8-A6CC-6C11E1A57FEE}"/>
              </a:ext>
            </a:extLst>
          </p:cNvPr>
          <p:cNvSpPr>
            <a:spLocks noGrp="1"/>
          </p:cNvSpPr>
          <p:nvPr>
            <p:ph type="title"/>
          </p:nvPr>
        </p:nvSpPr>
        <p:spPr/>
        <p:txBody>
          <a:bodyPr>
            <a:normAutofit fontScale="90000"/>
          </a:bodyPr>
          <a:lstStyle/>
          <a:p>
            <a:r>
              <a:rPr lang="en-US" b="1" dirty="0"/>
              <a:t>Experian</a:t>
            </a:r>
            <a:br>
              <a:rPr lang="en-US" dirty="0"/>
            </a:br>
            <a:r>
              <a:rPr lang="en-US" dirty="0"/>
              <a:t>experian.com/freeze/center.html</a:t>
            </a:r>
            <a:br>
              <a:rPr lang="en-US" dirty="0"/>
            </a:br>
            <a:r>
              <a:rPr lang="en-US" dirty="0"/>
              <a:t>888-EXPERIAN (888-397-3742)</a:t>
            </a:r>
          </a:p>
        </p:txBody>
      </p:sp>
      <p:pic>
        <p:nvPicPr>
          <p:cNvPr id="4" name="Content Placeholder 3">
            <a:extLst>
              <a:ext uri="{FF2B5EF4-FFF2-40B4-BE49-F238E27FC236}">
                <a16:creationId xmlns:a16="http://schemas.microsoft.com/office/drawing/2014/main" id="{D463BEB4-61DB-4782-AA8F-AE81ED1A6243}"/>
              </a:ext>
            </a:extLst>
          </p:cNvPr>
          <p:cNvPicPr>
            <a:picLocks noGrp="1" noChangeAspect="1"/>
          </p:cNvPicPr>
          <p:nvPr>
            <p:ph idx="1"/>
          </p:nvPr>
        </p:nvPicPr>
        <p:blipFill>
          <a:blip r:embed="rId2"/>
          <a:stretch>
            <a:fillRect/>
          </a:stretch>
        </p:blipFill>
        <p:spPr>
          <a:xfrm>
            <a:off x="677863" y="2218350"/>
            <a:ext cx="8596312" cy="3765913"/>
          </a:xfrm>
          <a:prstGeom prst="rect">
            <a:avLst/>
          </a:prstGeom>
        </p:spPr>
      </p:pic>
    </p:spTree>
    <p:extLst>
      <p:ext uri="{BB962C8B-B14F-4D97-AF65-F5344CB8AC3E}">
        <p14:creationId xmlns:p14="http://schemas.microsoft.com/office/powerpoint/2010/main" val="320198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F83D-D69F-443E-AC39-DC3FA149B375}"/>
              </a:ext>
            </a:extLst>
          </p:cNvPr>
          <p:cNvSpPr>
            <a:spLocks noGrp="1"/>
          </p:cNvSpPr>
          <p:nvPr>
            <p:ph type="title"/>
          </p:nvPr>
        </p:nvSpPr>
        <p:spPr/>
        <p:txBody>
          <a:bodyPr>
            <a:normAutofit fontScale="90000"/>
          </a:bodyPr>
          <a:lstStyle/>
          <a:p>
            <a:r>
              <a:rPr lang="en-US" b="1" dirty="0"/>
              <a:t>Transunion</a:t>
            </a:r>
            <a:br>
              <a:rPr lang="en-US" dirty="0"/>
            </a:br>
            <a:r>
              <a:rPr lang="en-US" dirty="0">
                <a:hlinkClick r:id="rId2"/>
              </a:rPr>
              <a:t>TransUnion.com/credit-help</a:t>
            </a:r>
            <a:br>
              <a:rPr lang="en-US" dirty="0"/>
            </a:br>
            <a:r>
              <a:rPr lang="en-US" dirty="0"/>
              <a:t>888-909-8872</a:t>
            </a:r>
          </a:p>
        </p:txBody>
      </p:sp>
      <p:pic>
        <p:nvPicPr>
          <p:cNvPr id="4" name="Content Placeholder 3">
            <a:extLst>
              <a:ext uri="{FF2B5EF4-FFF2-40B4-BE49-F238E27FC236}">
                <a16:creationId xmlns:a16="http://schemas.microsoft.com/office/drawing/2014/main" id="{ABD93201-2F7B-4805-BA09-DED2A463E3B3}"/>
              </a:ext>
            </a:extLst>
          </p:cNvPr>
          <p:cNvPicPr>
            <a:picLocks noGrp="1" noChangeAspect="1"/>
          </p:cNvPicPr>
          <p:nvPr>
            <p:ph idx="1"/>
          </p:nvPr>
        </p:nvPicPr>
        <p:blipFill>
          <a:blip r:embed="rId3"/>
          <a:stretch>
            <a:fillRect/>
          </a:stretch>
        </p:blipFill>
        <p:spPr>
          <a:xfrm>
            <a:off x="677863" y="2236820"/>
            <a:ext cx="8596312" cy="3728972"/>
          </a:xfrm>
          <a:prstGeom prst="rect">
            <a:avLst/>
          </a:prstGeom>
        </p:spPr>
      </p:pic>
    </p:spTree>
    <p:extLst>
      <p:ext uri="{BB962C8B-B14F-4D97-AF65-F5344CB8AC3E}">
        <p14:creationId xmlns:p14="http://schemas.microsoft.com/office/powerpoint/2010/main" val="399783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FBE1-BD1D-4BEE-8878-191E8B67CB2C}"/>
              </a:ext>
            </a:extLst>
          </p:cNvPr>
          <p:cNvSpPr>
            <a:spLocks noGrp="1"/>
          </p:cNvSpPr>
          <p:nvPr>
            <p:ph type="title"/>
          </p:nvPr>
        </p:nvSpPr>
        <p:spPr/>
        <p:txBody>
          <a:bodyPr/>
          <a:lstStyle/>
          <a:p>
            <a:r>
              <a:rPr lang="en-US" dirty="0"/>
              <a:t>After you have locked your credit</a:t>
            </a:r>
          </a:p>
        </p:txBody>
      </p:sp>
      <p:sp>
        <p:nvSpPr>
          <p:cNvPr id="3" name="Content Placeholder 2">
            <a:extLst>
              <a:ext uri="{FF2B5EF4-FFF2-40B4-BE49-F238E27FC236}">
                <a16:creationId xmlns:a16="http://schemas.microsoft.com/office/drawing/2014/main" id="{DDFC74D0-DC00-497F-8C82-0E32B9AC029E}"/>
              </a:ext>
            </a:extLst>
          </p:cNvPr>
          <p:cNvSpPr>
            <a:spLocks noGrp="1"/>
          </p:cNvSpPr>
          <p:nvPr>
            <p:ph idx="1"/>
          </p:nvPr>
        </p:nvSpPr>
        <p:spPr>
          <a:xfrm>
            <a:off x="677334" y="1351281"/>
            <a:ext cx="8596668" cy="4690082"/>
          </a:xfrm>
        </p:spPr>
        <p:txBody>
          <a:bodyPr>
            <a:normAutofit/>
          </a:bodyPr>
          <a:lstStyle/>
          <a:p>
            <a:endParaRPr lang="en-US" sz="2400" dirty="0">
              <a:solidFill>
                <a:srgbClr val="002060"/>
              </a:solidFill>
            </a:endParaRPr>
          </a:p>
          <a:p>
            <a:r>
              <a:rPr lang="en-US" sz="2400" dirty="0">
                <a:solidFill>
                  <a:srgbClr val="002060"/>
                </a:solidFill>
              </a:rPr>
              <a:t>You will be assigned a Pin number or password from each credit agency – print these out and keep these in a safe place. Don’t store them on your computer!</a:t>
            </a:r>
          </a:p>
          <a:p>
            <a:endParaRPr lang="en-US" sz="2400" dirty="0">
              <a:solidFill>
                <a:srgbClr val="002060"/>
              </a:solidFill>
            </a:endParaRPr>
          </a:p>
          <a:p>
            <a:r>
              <a:rPr lang="en-US" sz="2400" dirty="0">
                <a:solidFill>
                  <a:srgbClr val="002060"/>
                </a:solidFill>
              </a:rPr>
              <a:t>At some point, you might need somebody to be able to check your credit, for example: you are applying for a car loan. You can unlock your credit for either a set period of time or for a particular lender. </a:t>
            </a:r>
          </a:p>
        </p:txBody>
      </p:sp>
    </p:spTree>
    <p:extLst>
      <p:ext uri="{BB962C8B-B14F-4D97-AF65-F5344CB8AC3E}">
        <p14:creationId xmlns:p14="http://schemas.microsoft.com/office/powerpoint/2010/main" val="49420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30EA-4394-4B69-84ED-BFC5A9D43A99}"/>
              </a:ext>
            </a:extLst>
          </p:cNvPr>
          <p:cNvSpPr>
            <a:spLocks noGrp="1"/>
          </p:cNvSpPr>
          <p:nvPr>
            <p:ph type="title"/>
          </p:nvPr>
        </p:nvSpPr>
        <p:spPr/>
        <p:txBody>
          <a:bodyPr/>
          <a:lstStyle/>
          <a:p>
            <a:r>
              <a:rPr lang="en-US" dirty="0"/>
              <a:t>Many people are not online – what should they do? </a:t>
            </a:r>
          </a:p>
        </p:txBody>
      </p:sp>
      <p:sp>
        <p:nvSpPr>
          <p:cNvPr id="3" name="Content Placeholder 2">
            <a:extLst>
              <a:ext uri="{FF2B5EF4-FFF2-40B4-BE49-F238E27FC236}">
                <a16:creationId xmlns:a16="http://schemas.microsoft.com/office/drawing/2014/main" id="{1C48D4F1-18E0-43A7-8B71-DF72B0CBB591}"/>
              </a:ext>
            </a:extLst>
          </p:cNvPr>
          <p:cNvSpPr>
            <a:spLocks noGrp="1"/>
          </p:cNvSpPr>
          <p:nvPr>
            <p:ph idx="1"/>
          </p:nvPr>
        </p:nvSpPr>
        <p:spPr/>
        <p:txBody>
          <a:bodyPr>
            <a:normAutofit/>
          </a:bodyPr>
          <a:lstStyle/>
          <a:p>
            <a:r>
              <a:rPr lang="en-US" sz="2400" dirty="0">
                <a:solidFill>
                  <a:srgbClr val="002060"/>
                </a:solidFill>
              </a:rPr>
              <a:t>Give this handout to a trusted friend or family member. Remember, to lock your credit they will need to enter your social security number so it must be somebody you can trust. This trusted person can complete the process for you online.</a:t>
            </a:r>
          </a:p>
          <a:p>
            <a:r>
              <a:rPr lang="en-US" sz="2400" dirty="0">
                <a:solidFill>
                  <a:srgbClr val="002060"/>
                </a:solidFill>
              </a:rPr>
              <a:t>If there is no trusted person, use the provided phone numbers to contact the credit agencies.</a:t>
            </a:r>
            <a:endParaRPr lang="en-US" sz="2400" dirty="0"/>
          </a:p>
        </p:txBody>
      </p:sp>
    </p:spTree>
    <p:extLst>
      <p:ext uri="{BB962C8B-B14F-4D97-AF65-F5344CB8AC3E}">
        <p14:creationId xmlns:p14="http://schemas.microsoft.com/office/powerpoint/2010/main" val="230671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8038-5C2A-4FB4-B0B3-CB05D2D4A9FE}"/>
              </a:ext>
            </a:extLst>
          </p:cNvPr>
          <p:cNvSpPr>
            <a:spLocks noGrp="1"/>
          </p:cNvSpPr>
          <p:nvPr>
            <p:ph type="title"/>
          </p:nvPr>
        </p:nvSpPr>
        <p:spPr/>
        <p:txBody>
          <a:bodyPr/>
          <a:lstStyle/>
          <a:p>
            <a:r>
              <a:rPr lang="en-US" dirty="0"/>
              <a:t>Love scams</a:t>
            </a:r>
          </a:p>
        </p:txBody>
      </p:sp>
      <p:sp>
        <p:nvSpPr>
          <p:cNvPr id="3" name="Content Placeholder 2">
            <a:extLst>
              <a:ext uri="{FF2B5EF4-FFF2-40B4-BE49-F238E27FC236}">
                <a16:creationId xmlns:a16="http://schemas.microsoft.com/office/drawing/2014/main" id="{6A8F3F90-31B4-4A36-8DF1-425DF178D055}"/>
              </a:ext>
            </a:extLst>
          </p:cNvPr>
          <p:cNvSpPr>
            <a:spLocks noGrp="1"/>
          </p:cNvSpPr>
          <p:nvPr>
            <p:ph idx="1"/>
          </p:nvPr>
        </p:nvSpPr>
        <p:spPr>
          <a:xfrm>
            <a:off x="677334" y="1259840"/>
            <a:ext cx="8596668" cy="5394959"/>
          </a:xfrm>
        </p:spPr>
        <p:txBody>
          <a:bodyPr>
            <a:normAutofit/>
          </a:bodyPr>
          <a:lstStyle/>
          <a:p>
            <a:r>
              <a:rPr lang="en-US" sz="2400" dirty="0">
                <a:solidFill>
                  <a:srgbClr val="002060"/>
                </a:solidFill>
              </a:rPr>
              <a:t>If you are on social media and are contacted by a stranger who was “drawn to your profile picture,” RUN.</a:t>
            </a:r>
          </a:p>
          <a:p>
            <a:r>
              <a:rPr lang="en-US" sz="2400" dirty="0">
                <a:solidFill>
                  <a:srgbClr val="002060"/>
                </a:solidFill>
              </a:rPr>
              <a:t>Scammers all over the world pose as amorous suitors. Thousands of Americans have lost millions of dollars.</a:t>
            </a:r>
          </a:p>
          <a:p>
            <a:r>
              <a:rPr lang="en-US" sz="2400" dirty="0">
                <a:solidFill>
                  <a:srgbClr val="002060"/>
                </a:solidFill>
              </a:rPr>
              <a:t>If you are determined to communicate with this person, at least show the contact to an internet-savvy person in your life. They will be able to run the profile picture and check for giveaways that it’s a scam.</a:t>
            </a:r>
          </a:p>
          <a:p>
            <a:r>
              <a:rPr lang="en-US" sz="2400" dirty="0">
                <a:solidFill>
                  <a:srgbClr val="002060"/>
                </a:solidFill>
              </a:rPr>
              <a:t>DO NOT give the person your phone number.</a:t>
            </a:r>
          </a:p>
          <a:p>
            <a:r>
              <a:rPr lang="en-US" sz="2400" dirty="0">
                <a:solidFill>
                  <a:srgbClr val="002060"/>
                </a:solidFill>
              </a:rPr>
              <a:t>Never, ever send money to this person, despite the fact that they claim to: be in the hospital, have to pay fees to leave the country, need a lawyer, were robbed, etc.</a:t>
            </a:r>
          </a:p>
        </p:txBody>
      </p:sp>
    </p:spTree>
    <p:extLst>
      <p:ext uri="{BB962C8B-B14F-4D97-AF65-F5344CB8AC3E}">
        <p14:creationId xmlns:p14="http://schemas.microsoft.com/office/powerpoint/2010/main" val="109552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9A23-22A9-4F74-90D3-624F34ABFD71}"/>
              </a:ext>
            </a:extLst>
          </p:cNvPr>
          <p:cNvSpPr>
            <a:spLocks noGrp="1"/>
          </p:cNvSpPr>
          <p:nvPr>
            <p:ph type="title"/>
          </p:nvPr>
        </p:nvSpPr>
        <p:spPr/>
        <p:txBody>
          <a:bodyPr/>
          <a:lstStyle/>
          <a:p>
            <a:r>
              <a:rPr lang="en-US" dirty="0"/>
              <a:t>Fortune scams</a:t>
            </a:r>
          </a:p>
        </p:txBody>
      </p:sp>
      <p:sp>
        <p:nvSpPr>
          <p:cNvPr id="3" name="Content Placeholder 2">
            <a:extLst>
              <a:ext uri="{FF2B5EF4-FFF2-40B4-BE49-F238E27FC236}">
                <a16:creationId xmlns:a16="http://schemas.microsoft.com/office/drawing/2014/main" id="{3144B1C4-9AEC-481C-A650-F47D091EA3A8}"/>
              </a:ext>
            </a:extLst>
          </p:cNvPr>
          <p:cNvSpPr>
            <a:spLocks noGrp="1"/>
          </p:cNvSpPr>
          <p:nvPr>
            <p:ph idx="1"/>
          </p:nvPr>
        </p:nvSpPr>
        <p:spPr>
          <a:xfrm>
            <a:off x="677334" y="1249680"/>
            <a:ext cx="8596668" cy="5303519"/>
          </a:xfrm>
        </p:spPr>
        <p:txBody>
          <a:bodyPr>
            <a:normAutofit/>
          </a:bodyPr>
          <a:lstStyle/>
          <a:p>
            <a:r>
              <a:rPr lang="en-US" sz="2400" dirty="0">
                <a:solidFill>
                  <a:srgbClr val="002060"/>
                </a:solidFill>
              </a:rPr>
              <a:t>You may be contacted by email or social media with a story about millions of dollars that are stuck in a different country. </a:t>
            </a:r>
          </a:p>
          <a:p>
            <a:r>
              <a:rPr lang="en-US" sz="2400" dirty="0">
                <a:solidFill>
                  <a:srgbClr val="002060"/>
                </a:solidFill>
              </a:rPr>
              <a:t>Sometimes, the government is holding the money. Sometimes, customs needs to be paid. There may be other “reasons.”</a:t>
            </a:r>
          </a:p>
          <a:p>
            <a:r>
              <a:rPr lang="en-US" sz="2400" dirty="0">
                <a:solidFill>
                  <a:srgbClr val="002060"/>
                </a:solidFill>
              </a:rPr>
              <a:t>If you will allow the money to go into your bank account, this person will split it with you.</a:t>
            </a:r>
          </a:p>
          <a:p>
            <a:r>
              <a:rPr lang="en-US" sz="2400" dirty="0">
                <a:solidFill>
                  <a:srgbClr val="002060"/>
                </a:solidFill>
              </a:rPr>
              <a:t>This is a scam. Always.</a:t>
            </a:r>
          </a:p>
        </p:txBody>
      </p:sp>
    </p:spTree>
    <p:extLst>
      <p:ext uri="{BB962C8B-B14F-4D97-AF65-F5344CB8AC3E}">
        <p14:creationId xmlns:p14="http://schemas.microsoft.com/office/powerpoint/2010/main" val="6566468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190</TotalTime>
  <Words>1315</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Protecting Your Personal Information</vt:lpstr>
      <vt:lpstr>First Step – lock down your credit. </vt:lpstr>
      <vt:lpstr>Equifax Equifax.com/personal/credit-report-services 800-685-1111</vt:lpstr>
      <vt:lpstr>Experian experian.com/freeze/center.html 888-EXPERIAN (888-397-3742)</vt:lpstr>
      <vt:lpstr>Transunion TransUnion.com/credit-help 888-909-8872</vt:lpstr>
      <vt:lpstr>After you have locked your credit</vt:lpstr>
      <vt:lpstr>Many people are not online – what should they do? </vt:lpstr>
      <vt:lpstr>Love scams</vt:lpstr>
      <vt:lpstr>Fortune scams</vt:lpstr>
      <vt:lpstr>At the gas station</vt:lpstr>
      <vt:lpstr>At the store</vt:lpstr>
      <vt:lpstr>Phone scams</vt:lpstr>
      <vt:lpstr>Recent phone scams</vt:lpstr>
      <vt:lpstr>By Postal Mail</vt:lpstr>
      <vt:lpstr>Stay Alert</vt:lpstr>
      <vt:lpstr>PowerPoint Presentation</vt:lpstr>
      <vt:lpstr>More info on how to protect yourself online</vt:lpstr>
      <vt:lpstr>Consider a security key</vt:lpstr>
      <vt:lpstr>RFID wallets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major credit reporting agencies</dc:title>
  <dc:creator>lisa doan</dc:creator>
  <cp:lastModifiedBy>lisa doan</cp:lastModifiedBy>
  <cp:revision>22</cp:revision>
  <dcterms:created xsi:type="dcterms:W3CDTF">2018-10-19T14:21:21Z</dcterms:created>
  <dcterms:modified xsi:type="dcterms:W3CDTF">2018-10-22T14:19:31Z</dcterms:modified>
</cp:coreProperties>
</file>